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5" r:id="rId5"/>
    <p:sldId id="319" r:id="rId6"/>
    <p:sldId id="322" r:id="rId7"/>
    <p:sldId id="256" r:id="rId8"/>
    <p:sldId id="313" r:id="rId9"/>
    <p:sldId id="320" r:id="rId10"/>
    <p:sldId id="321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81" d="100"/>
          <a:sy n="81" d="100"/>
        </p:scale>
        <p:origin x="12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0" y="722876"/>
            <a:ext cx="81044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/>
              <a:t>CONCEITO DO PROJETO - IDEAÇÃO</a:t>
            </a:r>
            <a:endParaRPr lang="pt-BR" sz="44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E5F7298-0D4E-4B97-BFE2-2564C0E37A36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2EF8A0F-F4A3-40F7-9235-43565161209A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63916D5-FE22-0E43-92DF-DC0CF5FAA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97833"/>
              </p:ext>
            </p:extLst>
          </p:nvPr>
        </p:nvGraphicFramePr>
        <p:xfrm>
          <a:off x="317308" y="5688775"/>
          <a:ext cx="5111036" cy="693783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APROVAÇÃO DA IDEIA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0AD2CBA8-1E46-2E0D-310D-2F2DDD2DA949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C9DC5-CEB4-947E-0F36-7C5FD1288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BE6DD42-FF28-3609-8174-9509B5D55063}"/>
              </a:ext>
            </a:extLst>
          </p:cNvPr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D850A501-F2A5-F0E7-7792-ADD6FE475931}"/>
              </a:ext>
            </a:extLst>
          </p:cNvPr>
          <p:cNvSpPr/>
          <p:nvPr/>
        </p:nvSpPr>
        <p:spPr>
          <a:xfrm>
            <a:off x="259250" y="722876"/>
            <a:ext cx="81044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/>
              <a:t>CONCEITO DO PROJETO - IDEAÇÃO</a:t>
            </a:r>
            <a:endParaRPr lang="pt-BR" sz="44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287012-BC39-1B33-5319-2D6FF2EA2A13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08E4AE3-602A-AA04-347A-2459057CF111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DB00ED1-92E5-8339-00D5-6BE8D74F7F88}"/>
              </a:ext>
            </a:extLst>
          </p:cNvPr>
          <p:cNvSpPr/>
          <p:nvPr/>
        </p:nvSpPr>
        <p:spPr>
          <a:xfrm>
            <a:off x="313908" y="1868807"/>
            <a:ext cx="113557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Sumário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Identificação do Projeto;</a:t>
            </a:r>
          </a:p>
          <a:p>
            <a:pPr lvl="1"/>
            <a:endParaRPr lang="pt-B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Análise de Mercado;</a:t>
            </a:r>
          </a:p>
          <a:p>
            <a:endParaRPr lang="pt-B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Proposta de Valor;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Project.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5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0FDFD-1901-4FC7-8F4C-F57654896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E44B849-DC8C-71B0-6A0B-1ADAC2466729}"/>
              </a:ext>
            </a:extLst>
          </p:cNvPr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B61B3090-D85E-5496-737A-7742869B5A1E}"/>
              </a:ext>
            </a:extLst>
          </p:cNvPr>
          <p:cNvSpPr/>
          <p:nvPr/>
        </p:nvSpPr>
        <p:spPr>
          <a:xfrm>
            <a:off x="259250" y="722876"/>
            <a:ext cx="81044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/>
              <a:t>CONCEITO DO PROJETO - IDEAÇÃO</a:t>
            </a:r>
            <a:endParaRPr lang="pt-BR" sz="44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082400A-0FD7-93A5-90C0-38F74EF04BA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45F1167-111B-B4DC-CD26-B1C4965A1194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292EB5F-B11E-97E7-F5D1-225559C84A57}"/>
              </a:ext>
            </a:extLst>
          </p:cNvPr>
          <p:cNvSpPr/>
          <p:nvPr/>
        </p:nvSpPr>
        <p:spPr>
          <a:xfrm>
            <a:off x="168763" y="1868807"/>
            <a:ext cx="11355755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Identificação do Projeto</a:t>
            </a:r>
          </a:p>
          <a:p>
            <a:endParaRPr lang="pt-BR" sz="12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tx1"/>
                </a:solidFill>
              </a:rPr>
              <a:t>Destacar qual Marca (</a:t>
            </a:r>
            <a:r>
              <a:rPr lang="pt-BR" sz="1200" b="1" dirty="0" err="1">
                <a:solidFill>
                  <a:schemeClr val="tx1"/>
                </a:solidFill>
              </a:rPr>
              <a:t>Belliz</a:t>
            </a:r>
            <a:r>
              <a:rPr lang="pt-BR" sz="1200" b="1" dirty="0">
                <a:solidFill>
                  <a:schemeClr val="tx1"/>
                </a:solidFill>
              </a:rPr>
              <a:t> / Ricca / </a:t>
            </a:r>
            <a:r>
              <a:rPr lang="pt-BR" sz="1200" b="1" dirty="0" err="1">
                <a:solidFill>
                  <a:schemeClr val="tx1"/>
                </a:solidFill>
              </a:rPr>
              <a:t>Vertix</a:t>
            </a:r>
            <a:r>
              <a:rPr lang="pt-BR" sz="1200" b="1" dirty="0">
                <a:solidFill>
                  <a:schemeClr val="tx1"/>
                </a:solidFill>
              </a:rPr>
              <a:t> / </a:t>
            </a:r>
            <a:r>
              <a:rPr lang="pt-BR" sz="1200" b="1" dirty="0" err="1">
                <a:solidFill>
                  <a:schemeClr val="tx1"/>
                </a:solidFill>
              </a:rPr>
              <a:t>Enox</a:t>
            </a:r>
            <a:r>
              <a:rPr lang="pt-BR" sz="1200" b="1" dirty="0">
                <a:solidFill>
                  <a:schemeClr val="tx1"/>
                </a:solidFill>
              </a:rPr>
              <a:t> / </a:t>
            </a:r>
            <a:r>
              <a:rPr lang="pt-BR" sz="1200" b="1" dirty="0" err="1">
                <a:solidFill>
                  <a:schemeClr val="tx1"/>
                </a:solidFill>
              </a:rPr>
              <a:t>Kess</a:t>
            </a:r>
            <a:r>
              <a:rPr lang="pt-BR" sz="1200" b="1" dirty="0">
                <a:solidFill>
                  <a:schemeClr val="tx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/>
                </a:solidFill>
              </a:rPr>
              <a:t>Identificar o melhor posicionamento do produto no portfólio </a:t>
            </a:r>
            <a:r>
              <a:rPr lang="pt-BR" sz="1200" dirty="0" err="1">
                <a:solidFill>
                  <a:schemeClr val="tx1"/>
                </a:solidFill>
              </a:rPr>
              <a:t>Belliz</a:t>
            </a:r>
            <a:r>
              <a:rPr lang="pt-BR" sz="1200" dirty="0">
                <a:solidFill>
                  <a:schemeClr val="tx1"/>
                </a:solidFill>
              </a:rPr>
              <a:t> </a:t>
            </a:r>
            <a:r>
              <a:rPr lang="pt-BR" sz="1200" dirty="0" err="1">
                <a:solidFill>
                  <a:schemeClr val="tx1"/>
                </a:solidFill>
              </a:rPr>
              <a:t>Company</a:t>
            </a:r>
            <a:r>
              <a:rPr lang="pt-BR" sz="12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tx1"/>
                </a:solidFill>
              </a:rPr>
              <a:t>Fonte da Ideia (Inspiração Criativa / Tendências de Mercado / Conteúdos Virais / Feiras e Eventos / Catálogo de Fornecedores ou Concorrentes / Novas Tecnologias / Sugestões Internas / Fórum SAC.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/>
                </a:solidFill>
              </a:rPr>
              <a:t>Descrever a ideia afim de contar a história do produto dando base para o desenvolvimento conceitual e orientar os stakeholders.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tx1"/>
                </a:solidFill>
              </a:rPr>
              <a:t>Grau Estimado de Inovação (Incremental / Diferencial de Mercado / Inovação Disruptiva);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/>
                </a:solidFill>
              </a:rPr>
              <a:t>Iniciar o desenvolvimento da complexidade técnica e mercadológica do produto.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tx1"/>
                </a:solidFill>
              </a:rPr>
              <a:t>Fornecedor NAC/IMP (capacidade produtiva e valor estimado por item);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tx1"/>
                </a:solidFill>
              </a:rPr>
              <a:t>Identificar se os fornecedores são Nacionais e/ou Estrangeiro para inicio da definição de prazo e composição de custo e investimentos.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50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9434147" y="84143"/>
            <a:ext cx="2057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APROVAÇÃO IDEIA</a:t>
            </a:r>
            <a:endParaRPr lang="pt-BR" sz="1600" b="1" dirty="0">
              <a:solidFill>
                <a:schemeClr val="tx1"/>
              </a:solidFill>
            </a:endParaRPr>
          </a:p>
        </p:txBody>
      </p:sp>
      <p:cxnSp>
        <p:nvCxnSpPr>
          <p:cNvPr id="16" name="Conector reto 15"/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8" y="585926"/>
            <a:ext cx="11370040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204481" y="674580"/>
            <a:ext cx="113414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Análise de Mercado</a:t>
            </a:r>
            <a:r>
              <a:rPr lang="pt-BR" sz="1600" dirty="0">
                <a:solidFill>
                  <a:schemeClr val="tx1"/>
                </a:solidFill>
              </a:rPr>
              <a:t>: </a:t>
            </a:r>
          </a:p>
          <a:p>
            <a:endParaRPr lang="pt-BR" sz="1600" dirty="0">
              <a:solidFill>
                <a:schemeClr val="tx1"/>
              </a:solidFill>
            </a:endParaRP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100" b="1" dirty="0"/>
              <a:t>Referências:</a:t>
            </a:r>
            <a:r>
              <a:rPr lang="pt-BR" sz="1100" dirty="0"/>
              <a:t> Pesquisa de produtos similares existentes no mercado nacional e internacional, identificando características técnicas, diferenciais, aplicações e apelo visual;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100" b="1" dirty="0"/>
              <a:t>Concorrência:</a:t>
            </a:r>
            <a:r>
              <a:rPr lang="pt-BR" sz="1100" dirty="0"/>
              <a:t> Levantamento de concorrentes diretos e indiretos que oferecem soluções semelhantes. Avalia-se o posicionamento de marca, qualidade percebida, distribuição e comunicação, com o objetivo de identificar oportunidades ou ameaças.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100" b="1" dirty="0"/>
              <a:t>Valores (</a:t>
            </a:r>
            <a:r>
              <a:rPr lang="pt-BR" sz="1100" b="1" dirty="0" err="1"/>
              <a:t>Pricing</a:t>
            </a:r>
            <a:r>
              <a:rPr lang="pt-BR" sz="1100" b="1" dirty="0"/>
              <a:t> Benchmark):</a:t>
            </a:r>
            <a:r>
              <a:rPr lang="pt-BR" sz="1100" dirty="0"/>
              <a:t> Coleta de preços praticados no mercado para produtos comparáveis. A análise contempla diferentes faixas de preço, margens estimadas, e percepção de valor pelo cliente final, com o objetivo de orientar o futuro posicionamento do produto.</a:t>
            </a:r>
          </a:p>
          <a:p>
            <a:endParaRPr lang="pt-BR" sz="1200" i="1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8D48F08-2D39-23F4-4526-E94A7B5E7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751877"/>
              </p:ext>
            </p:extLst>
          </p:nvPr>
        </p:nvGraphicFramePr>
        <p:xfrm>
          <a:off x="555869" y="2741344"/>
          <a:ext cx="10652977" cy="31908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928">
                  <a:extLst>
                    <a:ext uri="{9D8B030D-6E8A-4147-A177-3AD203B41FA5}">
                      <a16:colId xmlns:a16="http://schemas.microsoft.com/office/drawing/2014/main" val="1002866613"/>
                    </a:ext>
                  </a:extLst>
                </a:gridCol>
                <a:gridCol w="1392766">
                  <a:extLst>
                    <a:ext uri="{9D8B030D-6E8A-4147-A177-3AD203B41FA5}">
                      <a16:colId xmlns:a16="http://schemas.microsoft.com/office/drawing/2014/main" val="4019655101"/>
                    </a:ext>
                  </a:extLst>
                </a:gridCol>
                <a:gridCol w="2539771">
                  <a:extLst>
                    <a:ext uri="{9D8B030D-6E8A-4147-A177-3AD203B41FA5}">
                      <a16:colId xmlns:a16="http://schemas.microsoft.com/office/drawing/2014/main" val="2089812715"/>
                    </a:ext>
                  </a:extLst>
                </a:gridCol>
                <a:gridCol w="916356">
                  <a:extLst>
                    <a:ext uri="{9D8B030D-6E8A-4147-A177-3AD203B41FA5}">
                      <a16:colId xmlns:a16="http://schemas.microsoft.com/office/drawing/2014/main" val="1692624933"/>
                    </a:ext>
                  </a:extLst>
                </a:gridCol>
                <a:gridCol w="894122">
                  <a:extLst>
                    <a:ext uri="{9D8B030D-6E8A-4147-A177-3AD203B41FA5}">
                      <a16:colId xmlns:a16="http://schemas.microsoft.com/office/drawing/2014/main" val="1846213979"/>
                    </a:ext>
                  </a:extLst>
                </a:gridCol>
                <a:gridCol w="3330034">
                  <a:extLst>
                    <a:ext uri="{9D8B030D-6E8A-4147-A177-3AD203B41FA5}">
                      <a16:colId xmlns:a16="http://schemas.microsoft.com/office/drawing/2014/main" val="315885138"/>
                    </a:ext>
                  </a:extLst>
                </a:gridCol>
              </a:tblGrid>
              <a:tr h="320702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Marca</a:t>
                      </a:r>
                    </a:p>
                  </a:txBody>
                  <a:tcPr marL="65719" marR="65719" marT="32860" marB="3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Nome do Produto</a:t>
                      </a:r>
                    </a:p>
                  </a:txBody>
                  <a:tcPr marL="65719" marR="65719" marT="32860" marB="3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Descrição / </a:t>
                      </a:r>
                      <a:r>
                        <a:rPr lang="pt-BR" sz="1100" dirty="0" err="1"/>
                        <a:t>Claim</a:t>
                      </a:r>
                      <a:r>
                        <a:rPr lang="pt-BR" sz="1100" dirty="0"/>
                        <a:t> </a:t>
                      </a:r>
                    </a:p>
                  </a:txBody>
                  <a:tcPr marL="65719" marR="65719" marT="32860" marB="3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Preço </a:t>
                      </a:r>
                    </a:p>
                    <a:p>
                      <a:pPr algn="ctr"/>
                      <a:r>
                        <a:rPr lang="pt-BR" sz="1100" dirty="0"/>
                        <a:t>PDV</a:t>
                      </a:r>
                    </a:p>
                  </a:txBody>
                  <a:tcPr marL="65719" marR="65719" marT="32860" marB="3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Preço </a:t>
                      </a:r>
                    </a:p>
                    <a:p>
                      <a:pPr algn="ctr"/>
                      <a:r>
                        <a:rPr lang="pt-BR" sz="1100" dirty="0"/>
                        <a:t>Online</a:t>
                      </a:r>
                    </a:p>
                  </a:txBody>
                  <a:tcPr marL="65719" marR="65719" marT="32860" marB="328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Imagem</a:t>
                      </a:r>
                    </a:p>
                  </a:txBody>
                  <a:tcPr marL="65719" marR="65719" marT="32860" marB="32860" anchor="ctr"/>
                </a:tc>
                <a:extLst>
                  <a:ext uri="{0D108BD9-81ED-4DB2-BD59-A6C34878D82A}">
                    <a16:rowId xmlns:a16="http://schemas.microsoft.com/office/drawing/2014/main" val="4088524274"/>
                  </a:ext>
                </a:extLst>
              </a:tr>
              <a:tr h="557967"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extLst>
                  <a:ext uri="{0D108BD9-81ED-4DB2-BD59-A6C34878D82A}">
                    <a16:rowId xmlns:a16="http://schemas.microsoft.com/office/drawing/2014/main" val="3695810334"/>
                  </a:ext>
                </a:extLst>
              </a:tr>
              <a:tr h="557967"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extLst>
                  <a:ext uri="{0D108BD9-81ED-4DB2-BD59-A6C34878D82A}">
                    <a16:rowId xmlns:a16="http://schemas.microsoft.com/office/drawing/2014/main" val="1795116238"/>
                  </a:ext>
                </a:extLst>
              </a:tr>
              <a:tr h="557967"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extLst>
                  <a:ext uri="{0D108BD9-81ED-4DB2-BD59-A6C34878D82A}">
                    <a16:rowId xmlns:a16="http://schemas.microsoft.com/office/drawing/2014/main" val="1472597429"/>
                  </a:ext>
                </a:extLst>
              </a:tr>
              <a:tr h="557967"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extLst>
                  <a:ext uri="{0D108BD9-81ED-4DB2-BD59-A6C34878D82A}">
                    <a16:rowId xmlns:a16="http://schemas.microsoft.com/office/drawing/2014/main" val="269820722"/>
                  </a:ext>
                </a:extLst>
              </a:tr>
              <a:tr h="557967"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tc>
                  <a:txBody>
                    <a:bodyPr/>
                    <a:lstStyle/>
                    <a:p>
                      <a:endParaRPr lang="pt-BR" sz="1100" dirty="0"/>
                    </a:p>
                  </a:txBody>
                  <a:tcPr marL="65719" marR="65719" marT="32860" marB="32860"/>
                </a:tc>
                <a:extLst>
                  <a:ext uri="{0D108BD9-81ED-4DB2-BD59-A6C34878D82A}">
                    <a16:rowId xmlns:a16="http://schemas.microsoft.com/office/drawing/2014/main" val="731747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3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9434147" y="84143"/>
            <a:ext cx="2057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APROVAÇÃO IDEIA</a:t>
            </a:r>
            <a:endParaRPr lang="pt-BR" sz="1600" b="1" dirty="0">
              <a:solidFill>
                <a:schemeClr val="tx1"/>
              </a:solidFill>
            </a:endParaRPr>
          </a:p>
        </p:txBody>
      </p:sp>
      <p:cxnSp>
        <p:nvCxnSpPr>
          <p:cNvPr id="16" name="Conector reto 15"/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8" y="585926"/>
            <a:ext cx="11370040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218995" y="674580"/>
            <a:ext cx="1091346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Proposta de Valor:</a:t>
            </a:r>
          </a:p>
          <a:p>
            <a:endParaRPr lang="pt-BR" sz="1600" b="1" dirty="0"/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Posicionamento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range de valores praticados para os produtos similares e </a:t>
            </a:r>
            <a:r>
              <a:rPr lang="pt-B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Belliz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o potencial de absorção do produto pelo mercado;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o valor sugerido;</a:t>
            </a:r>
          </a:p>
          <a:p>
            <a:pPr marL="1200150" marR="121285" lvl="2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Lançamento;</a:t>
            </a:r>
          </a:p>
          <a:p>
            <a:pPr marL="1200150" marR="121285" lvl="2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Complemento de linha;</a:t>
            </a:r>
          </a:p>
          <a:p>
            <a:pPr marL="1200150" marR="121285" lvl="2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Nova tecnologia.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Competitividade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Diferencial técnico;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Diferencial de preço de mercado;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Entrega de Benefícios;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Aderência ao Portifólio </a:t>
            </a:r>
            <a:r>
              <a:rPr lang="pt-BR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Belliz</a:t>
            </a:r>
            <a:endParaRPr lang="pt-BR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marca/família </a:t>
            </a:r>
            <a:r>
              <a:rPr lang="pt-B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Belliz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produto será incluído</a:t>
            </a:r>
          </a:p>
          <a:p>
            <a:endParaRPr lang="pt-BR" sz="1600" dirty="0">
              <a:solidFill>
                <a:schemeClr val="tx1"/>
              </a:solidFill>
            </a:endParaRPr>
          </a:p>
          <a:p>
            <a:endParaRPr lang="pt-BR" sz="1200" i="1" dirty="0"/>
          </a:p>
          <a:p>
            <a:endParaRPr lang="pt-BR" sz="1200" i="1" dirty="0"/>
          </a:p>
        </p:txBody>
      </p:sp>
    </p:spTree>
    <p:extLst>
      <p:ext uri="{BB962C8B-B14F-4D97-AF65-F5344CB8AC3E}">
        <p14:creationId xmlns:p14="http://schemas.microsoft.com/office/powerpoint/2010/main" val="1685483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63D53-7DA4-4D18-D590-EE45873F6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56BE5A00-9ABF-AED3-6E01-DE7E751359F6}"/>
              </a:ext>
            </a:extLst>
          </p:cNvPr>
          <p:cNvSpPr/>
          <p:nvPr/>
        </p:nvSpPr>
        <p:spPr>
          <a:xfrm>
            <a:off x="9434147" y="84143"/>
            <a:ext cx="2057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APROVAÇÃO IDEIA</a:t>
            </a:r>
            <a:endParaRPr lang="pt-BR" sz="1600" b="1" dirty="0">
              <a:solidFill>
                <a:schemeClr val="tx1"/>
              </a:solidFill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D54DD1A-333E-8875-317E-DD3E267A1BB7}"/>
              </a:ext>
            </a:extLst>
          </p:cNvPr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CCCA41B6-7684-8A81-99F9-7857B77AA7D2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FE91991-4B77-F084-ADEF-2CBD99F38C61}"/>
              </a:ext>
            </a:extLst>
          </p:cNvPr>
          <p:cNvSpPr/>
          <p:nvPr/>
        </p:nvSpPr>
        <p:spPr>
          <a:xfrm>
            <a:off x="197338" y="585926"/>
            <a:ext cx="11370040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19EBBB-D135-80CD-091B-A2F16D46448E}"/>
              </a:ext>
            </a:extLst>
          </p:cNvPr>
          <p:cNvSpPr/>
          <p:nvPr/>
        </p:nvSpPr>
        <p:spPr>
          <a:xfrm>
            <a:off x="204481" y="674580"/>
            <a:ext cx="11341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600" dirty="0">
              <a:solidFill>
                <a:schemeClr val="tx1"/>
              </a:solidFill>
            </a:endParaRPr>
          </a:p>
          <a:p>
            <a:endParaRPr lang="pt-BR" sz="1200" i="1" dirty="0"/>
          </a:p>
          <a:p>
            <a:endParaRPr lang="pt-BR" sz="1200" i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117FB28-219D-E70B-6349-7078E50A027E}"/>
              </a:ext>
            </a:extLst>
          </p:cNvPr>
          <p:cNvSpPr txBox="1"/>
          <p:nvPr/>
        </p:nvSpPr>
        <p:spPr>
          <a:xfrm>
            <a:off x="259250" y="674580"/>
            <a:ext cx="60960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1285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Conceito do Projeto</a:t>
            </a:r>
          </a:p>
          <a:p>
            <a:pPr marL="285750" marR="121285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é o produto?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Descrição clara e objetiva do produto;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 a função do produto;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que ele entrega;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Nível técnico preliminar;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estimada para inicio e aberta de vendas.</a:t>
            </a:r>
          </a:p>
          <a:p>
            <a:pPr marL="285750" marR="121285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Insight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Ideia central do produto;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Inspiração.</a:t>
            </a:r>
          </a:p>
          <a:p>
            <a:pPr marL="285750" marR="121285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Tipo de produto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Família;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Categoria;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Função Principal.</a:t>
            </a:r>
          </a:p>
          <a:p>
            <a:pPr marL="285750" marR="121285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Principal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 Promessa;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Benefícios;</a:t>
            </a:r>
          </a:p>
          <a:p>
            <a:pPr marL="742950" marR="121285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Diferencial.</a:t>
            </a:r>
          </a:p>
        </p:txBody>
      </p:sp>
    </p:spTree>
    <p:extLst>
      <p:ext uri="{BB962C8B-B14F-4D97-AF65-F5344CB8AC3E}">
        <p14:creationId xmlns:p14="http://schemas.microsoft.com/office/powerpoint/2010/main" val="4200424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42E82-2EFD-C3A6-3E26-EA002BE5C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D77FB535-0032-859D-A4D7-91CB761819A5}"/>
              </a:ext>
            </a:extLst>
          </p:cNvPr>
          <p:cNvSpPr/>
          <p:nvPr/>
        </p:nvSpPr>
        <p:spPr>
          <a:xfrm>
            <a:off x="9434147" y="84143"/>
            <a:ext cx="2057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APROVAÇÃO IDEIA</a:t>
            </a:r>
            <a:endParaRPr lang="pt-BR" sz="1600" b="1" dirty="0">
              <a:solidFill>
                <a:schemeClr val="tx1"/>
              </a:solidFill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4A18338-B60F-4249-7EDF-8193F0893E0B}"/>
              </a:ext>
            </a:extLst>
          </p:cNvPr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01B0551A-D942-C2B4-B9ED-1719590A7A4F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AF5C83-455A-2BF4-C75C-1F8D1AAC053C}"/>
              </a:ext>
            </a:extLst>
          </p:cNvPr>
          <p:cNvSpPr/>
          <p:nvPr/>
        </p:nvSpPr>
        <p:spPr>
          <a:xfrm>
            <a:off x="197338" y="585926"/>
            <a:ext cx="11370040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A0D49B6-9761-3DD9-2A3D-C23479D10F68}"/>
              </a:ext>
            </a:extLst>
          </p:cNvPr>
          <p:cNvSpPr/>
          <p:nvPr/>
        </p:nvSpPr>
        <p:spPr>
          <a:xfrm>
            <a:off x="204481" y="674580"/>
            <a:ext cx="11341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600" dirty="0">
              <a:solidFill>
                <a:schemeClr val="tx1"/>
              </a:solidFill>
            </a:endParaRPr>
          </a:p>
          <a:p>
            <a:endParaRPr lang="pt-BR" sz="1200" i="1" dirty="0"/>
          </a:p>
          <a:p>
            <a:endParaRPr lang="pt-BR" sz="1200" i="1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D5035AD-550F-15A4-9B2E-1A8AD9106A20}"/>
              </a:ext>
            </a:extLst>
          </p:cNvPr>
          <p:cNvSpPr txBox="1"/>
          <p:nvPr/>
        </p:nvSpPr>
        <p:spPr>
          <a:xfrm>
            <a:off x="259250" y="674580"/>
            <a:ext cx="1030778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1285" lvl="0" algn="just">
              <a:spcAft>
                <a:spcPts val="1200"/>
              </a:spcAft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Conceito do Projeto</a:t>
            </a:r>
          </a:p>
          <a:p>
            <a:pPr marR="121285" lvl="0" algn="just">
              <a:spcAft>
                <a:spcPts val="1200"/>
              </a:spcAft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endParaRPr lang="pt-B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Agência para Design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Há necessidade de investimento para desenvolvimento visual?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Mercado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Contexto competitivo;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Posicionamento.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Proposta de Valor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Síntese dos benefícios;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Diferenciais percebidos pelo consumidor.</a:t>
            </a:r>
          </a:p>
        </p:txBody>
      </p:sp>
    </p:spTree>
    <p:extLst>
      <p:ext uri="{BB962C8B-B14F-4D97-AF65-F5344CB8AC3E}">
        <p14:creationId xmlns:p14="http://schemas.microsoft.com/office/powerpoint/2010/main" val="24520986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Props1.xml><?xml version="1.0" encoding="utf-8"?>
<ds:datastoreItem xmlns:ds="http://schemas.openxmlformats.org/officeDocument/2006/customXml" ds:itemID="{FD0B0E20-42B3-4955-8D82-4645CBA397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9F038C-9B96-4AC1-A3A4-4AAC257A66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5FBB5-A067-4630-87EC-5B0981072EB9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b2e344ba-c632-4b1f-b25c-a31e7c8fbd84"/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9b520c74-d4c6-47d9-a6f7-2b8d6f14d782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4652</TotalTime>
  <Words>518</Words>
  <Application>Microsoft Office PowerPoint</Application>
  <PresentationFormat>Widescreen</PresentationFormat>
  <Paragraphs>102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Diego Rodrigues</cp:lastModifiedBy>
  <cp:revision>95</cp:revision>
  <dcterms:created xsi:type="dcterms:W3CDTF">2017-05-16T13:48:58Z</dcterms:created>
  <dcterms:modified xsi:type="dcterms:W3CDTF">2025-08-18T16:46:36Z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53800</vt:r8>
  </property>
  <property fmtid="{D5CDD505-2E9C-101B-9397-08002B2CF9AE}" pid="4" name="MediaServiceImageTags">
    <vt:lpwstr/>
  </property>
</Properties>
</file>