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5" r:id="rId5"/>
    <p:sldId id="256" r:id="rId6"/>
    <p:sldId id="318" r:id="rId7"/>
    <p:sldId id="313" r:id="rId8"/>
    <p:sldId id="314" r:id="rId9"/>
    <p:sldId id="319" r:id="rId10"/>
    <p:sldId id="32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578" autoAdjust="0"/>
  </p:normalViewPr>
  <p:slideViewPr>
    <p:cSldViewPr snapToGrid="0">
      <p:cViewPr varScale="1">
        <p:scale>
          <a:sx n="81" d="100"/>
          <a:sy n="81" d="100"/>
        </p:scale>
        <p:origin x="12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7DB2D-CA35-4102-BE05-310823CD8665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F0C-8072-40A1-B607-65A3A7733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3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1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5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11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6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35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>
            <a:cxnSpLocks/>
          </p:cNvCxnSpPr>
          <p:nvPr/>
        </p:nvCxnSpPr>
        <p:spPr>
          <a:xfrm>
            <a:off x="259250" y="453475"/>
            <a:ext cx="11673499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3110460-297A-4C2A-B07C-E3AE6219997F}"/>
              </a:ext>
            </a:extLst>
          </p:cNvPr>
          <p:cNvSpPr/>
          <p:nvPr/>
        </p:nvSpPr>
        <p:spPr>
          <a:xfrm>
            <a:off x="259251" y="722876"/>
            <a:ext cx="117639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400" dirty="0"/>
              <a:t>GATE 02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592D96B-1322-49DF-B2B8-9ACD6732E48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BD1F61-A8BE-E2B1-5F2E-A19D8A43A242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4B8D95C-F6CC-F97F-115E-AD50527FBD3B}"/>
              </a:ext>
            </a:extLst>
          </p:cNvPr>
          <p:cNvSpPr/>
          <p:nvPr/>
        </p:nvSpPr>
        <p:spPr>
          <a:xfrm>
            <a:off x="168763" y="1607550"/>
            <a:ext cx="1135575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Capa: </a:t>
            </a:r>
            <a:r>
              <a:rPr lang="pt-BR" sz="1100" i="1" dirty="0">
                <a:solidFill>
                  <a:schemeClr val="tx1"/>
                </a:solidFill>
              </a:rPr>
              <a:t>(</a:t>
            </a:r>
            <a:r>
              <a:rPr lang="pt-BR" sz="1100" i="1" dirty="0"/>
              <a:t>Montar uma página inicial com o Nome do Projeto e Objetivos</a:t>
            </a:r>
            <a:r>
              <a:rPr lang="pt-BR" sz="1100" i="1" dirty="0">
                <a:solidFill>
                  <a:schemeClr val="tx1"/>
                </a:solidFill>
              </a:rPr>
              <a:t>)</a:t>
            </a:r>
          </a:p>
          <a:p>
            <a:endParaRPr lang="pt-BR" sz="1100" i="1" dirty="0"/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9B1C229-DB25-1028-A81C-9F0AB5B6B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306149"/>
              </p:ext>
            </p:extLst>
          </p:nvPr>
        </p:nvGraphicFramePr>
        <p:xfrm>
          <a:off x="317308" y="5688775"/>
          <a:ext cx="5111036" cy="693783"/>
        </p:xfrm>
        <a:graphic>
          <a:graphicData uri="http://schemas.openxmlformats.org/drawingml/2006/table">
            <a:tbl>
              <a:tblPr/>
              <a:tblGrid>
                <a:gridCol w="1311755">
                  <a:extLst>
                    <a:ext uri="{9D8B030D-6E8A-4147-A177-3AD203B41FA5}">
                      <a16:colId xmlns:a16="http://schemas.microsoft.com/office/drawing/2014/main" val="2077463025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3621508360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1957615586"/>
                    </a:ext>
                  </a:extLst>
                </a:gridCol>
                <a:gridCol w="1175771">
                  <a:extLst>
                    <a:ext uri="{9D8B030D-6E8A-4147-A177-3AD203B41FA5}">
                      <a16:colId xmlns:a16="http://schemas.microsoft.com/office/drawing/2014/main" val="2100349139"/>
                    </a:ext>
                  </a:extLst>
                </a:gridCol>
              </a:tblGrid>
              <a:tr h="291111">
                <a:tc gridSpan="4"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RACIONAL E PREVIABILIDADE FINANCEIRA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21634"/>
                  </a:ext>
                </a:extLst>
              </a:tr>
              <a:tr h="377027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GATE 02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200" b="1" i="0" dirty="0" err="1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Projeto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3738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9DF3B58A-F47F-8FA2-7F14-684C8E7DAF27}"/>
              </a:ext>
            </a:extLst>
          </p:cNvPr>
          <p:cNvSpPr/>
          <p:nvPr/>
        </p:nvSpPr>
        <p:spPr>
          <a:xfrm>
            <a:off x="5548315" y="1736874"/>
            <a:ext cx="5903458" cy="46507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IMAGEM ILUSTRATIVA</a:t>
            </a:r>
          </a:p>
        </p:txBody>
      </p:sp>
    </p:spTree>
    <p:extLst>
      <p:ext uri="{BB962C8B-B14F-4D97-AF65-F5344CB8AC3E}">
        <p14:creationId xmlns:p14="http://schemas.microsoft.com/office/powerpoint/2010/main" val="20897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282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30130"/>
            <a:ext cx="113414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 DO COMITÊ ANTERIOR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endParaRPr lang="pt-BR" sz="1200" i="1" dirty="0"/>
          </a:p>
          <a:p>
            <a:r>
              <a:rPr lang="pt-BR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Listar as definições e ações definidas na reunião de comitê anterior.</a:t>
            </a:r>
          </a:p>
          <a:p>
            <a:endParaRPr lang="pt-BR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pt-BR" sz="1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pt-BR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pt-BR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endParaRPr lang="pt-BR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87F871-0B6E-4BCA-ADEC-1D854C6A266A}"/>
              </a:ext>
            </a:extLst>
          </p:cNvPr>
          <p:cNvSpPr/>
          <p:nvPr/>
        </p:nvSpPr>
        <p:spPr>
          <a:xfrm>
            <a:off x="8675933" y="103194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4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90181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574C9E-587A-4CA2-8416-37DCB492DAE4}"/>
              </a:ext>
            </a:extLst>
          </p:cNvPr>
          <p:cNvSpPr/>
          <p:nvPr/>
        </p:nvSpPr>
        <p:spPr>
          <a:xfrm>
            <a:off x="8702127" y="90007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C721E2B-1C0B-A878-A767-25E09E24EC79}"/>
              </a:ext>
            </a:extLst>
          </p:cNvPr>
          <p:cNvSpPr txBox="1"/>
          <p:nvPr/>
        </p:nvSpPr>
        <p:spPr>
          <a:xfrm>
            <a:off x="413630" y="722956"/>
            <a:ext cx="7857512" cy="203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SUMÁRIO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Viabilidade Financeira do Projeto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Briefing Completo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Pré-texto regulatório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Avaliação dos Protótipos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Informações sobre o fornecedor homologado</a:t>
            </a:r>
          </a:p>
        </p:txBody>
      </p:sp>
    </p:spTree>
    <p:extLst>
      <p:ext uri="{BB962C8B-B14F-4D97-AF65-F5344CB8AC3E}">
        <p14:creationId xmlns:p14="http://schemas.microsoft.com/office/powerpoint/2010/main" val="193361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11079"/>
            <a:ext cx="44471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VIABILIDADE FINANCEIRA DO PROJETO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99E12C-B9D4-4181-A153-0E3D0ED4EAF1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A3F3F06-F755-8128-6DDA-011A44F1D278}"/>
              </a:ext>
            </a:extLst>
          </p:cNvPr>
          <p:cNvSpPr txBox="1"/>
          <p:nvPr/>
        </p:nvSpPr>
        <p:spPr>
          <a:xfrm>
            <a:off x="435745" y="1491755"/>
            <a:ext cx="85301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121285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/>
                <a:cs typeface="Arial"/>
              </a:rPr>
              <a:t>Apresentar Análise Fiscal e Estudo de Viabilidade Financeira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685483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28268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259250" y="792029"/>
            <a:ext cx="113414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PRÉ-TEXTO REGULATÓRIO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/>
                <a:cs typeface="Arial"/>
              </a:rPr>
              <a:t>Incluir informações do pré-texto regulatório do produto conforme definido no procedimento</a:t>
            </a:r>
            <a:endParaRPr lang="pt-BR" dirty="0">
              <a:ea typeface="Calibri"/>
              <a:cs typeface="Calibri"/>
            </a:endParaRPr>
          </a:p>
          <a:p>
            <a:endParaRPr lang="pt-BR" sz="1200" i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194D699-5416-4A73-907D-BD9D1FC9C6C9}"/>
              </a:ext>
            </a:extLst>
          </p:cNvPr>
          <p:cNvSpPr/>
          <p:nvPr/>
        </p:nvSpPr>
        <p:spPr>
          <a:xfrm>
            <a:off x="8675933" y="6509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95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7ADAC-B503-263F-3E18-5E9DC3ADE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7AE336A6-7454-0746-1E0F-C1F99AED205C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28268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2DD17082-707F-032F-A2C6-8C7A6FE2C5AB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422161A-2122-6403-F0E5-E5FD7246A98B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4264830-49CC-4FFD-FE78-8EBE5400C557}"/>
              </a:ext>
            </a:extLst>
          </p:cNvPr>
          <p:cNvSpPr/>
          <p:nvPr/>
        </p:nvSpPr>
        <p:spPr>
          <a:xfrm>
            <a:off x="259250" y="792029"/>
            <a:ext cx="113414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AVALIAÇÃO DE PROTÓTIPOS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 panose="020B0604020202020204" pitchFamily="34" charset="0"/>
                <a:ea typeface="Times New Roman" panose="02020603050405020304" pitchFamily="18" charset="0"/>
              </a:rPr>
              <a:t>Incluir informações sobre o processo de avaliação dos protótipos (desempenho e resultados avaliados)</a:t>
            </a:r>
          </a:p>
          <a:p>
            <a:endParaRPr lang="pt-BR" sz="1200" i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7C67FED-066B-19CB-ADAD-11456EC285CA}"/>
              </a:ext>
            </a:extLst>
          </p:cNvPr>
          <p:cNvSpPr/>
          <p:nvPr/>
        </p:nvSpPr>
        <p:spPr>
          <a:xfrm>
            <a:off x="8675933" y="6509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02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DE31C-C054-BEE7-8472-F317E0362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0E7C570E-8A3B-5511-0F22-2285BEF7F7B6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28268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19030C83-6D2D-F51E-F0EE-DF329AAA4A78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D4882A-91CF-C387-35B2-758DB312EAE0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CE88A7E-2E61-08ED-A1C0-9850ECE33375}"/>
              </a:ext>
            </a:extLst>
          </p:cNvPr>
          <p:cNvSpPr/>
          <p:nvPr/>
        </p:nvSpPr>
        <p:spPr>
          <a:xfrm>
            <a:off x="259250" y="792029"/>
            <a:ext cx="113414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FORNECEDOR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marR="121285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806065" algn="ctr"/>
                <a:tab pos="5612130" algn="r"/>
                <a:tab pos="630555" algn="ctr"/>
                <a:tab pos="5612130" algn="r"/>
              </a:tabLst>
            </a:pPr>
            <a:r>
              <a:rPr lang="pt-BR" sz="1400" dirty="0">
                <a:latin typeface="Arial"/>
                <a:ea typeface="Times New Roman" panose="02020603050405020304" pitchFamily="18" charset="0"/>
                <a:cs typeface="Arial"/>
              </a:rPr>
              <a:t>Apresentar os dados do fornecedor homologado (ou em que etapa de homologação está).</a:t>
            </a:r>
          </a:p>
          <a:p>
            <a:endParaRPr lang="pt-BR" sz="1200" i="1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5551CA3-04B0-EE71-1276-5E0B4C22CC60}"/>
              </a:ext>
            </a:extLst>
          </p:cNvPr>
          <p:cNvSpPr/>
          <p:nvPr/>
        </p:nvSpPr>
        <p:spPr>
          <a:xfrm>
            <a:off x="8675933" y="6509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78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e344ba-c632-4b1f-b25c-a31e7c8fbd84">
      <Terms xmlns="http://schemas.microsoft.com/office/infopath/2007/PartnerControls"/>
    </lcf76f155ced4ddcb4097134ff3c332f>
    <TaxCatchAll xmlns="9b520c74-d4c6-47d9-a6f7-2b8d6f14d78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7082707477C443ABE2979937260C9C" ma:contentTypeVersion="17" ma:contentTypeDescription="Crie um novo documento." ma:contentTypeScope="" ma:versionID="62067f0431645b2f07fa9964bf65f775">
  <xsd:schema xmlns:xsd="http://www.w3.org/2001/XMLSchema" xmlns:xs="http://www.w3.org/2001/XMLSchema" xmlns:p="http://schemas.microsoft.com/office/2006/metadata/properties" xmlns:ns2="9b520c74-d4c6-47d9-a6f7-2b8d6f14d782" xmlns:ns3="b2e344ba-c632-4b1f-b25c-a31e7c8fbd84" targetNamespace="http://schemas.microsoft.com/office/2006/metadata/properties" ma:root="true" ma:fieldsID="169a268f7fe229bb28b96d83ace285a0" ns2:_="" ns3:_="">
    <xsd:import namespace="9b520c74-d4c6-47d9-a6f7-2b8d6f14d782"/>
    <xsd:import namespace="b2e344ba-c632-4b1f-b25c-a31e7c8fbd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20c74-d4c6-47d9-a6f7-2b8d6f14d7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acbf1a-cc02-4468-9fe4-07603d8bcafe}" ma:internalName="TaxCatchAll" ma:showField="CatchAllData" ma:web="9b520c74-d4c6-47d9-a6f7-2b8d6f14d7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344ba-c632-4b1f-b25c-a31e7c8fbd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AF13E5-AABE-4B77-B8DE-D8F46CC814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DB1762-03C4-4AAE-BD1E-9A14E7EC6CC1}">
  <ds:schemaRefs>
    <ds:schemaRef ds:uri="9b520c74-d4c6-47d9-a6f7-2b8d6f14d782"/>
    <ds:schemaRef ds:uri="b2e344ba-c632-4b1f-b25c-a31e7c8fbd84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AF2417B-97A8-4652-BA31-5A1B421E7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20c74-d4c6-47d9-a6f7-2b8d6f14d782"/>
    <ds:schemaRef ds:uri="b2e344ba-c632-4b1f-b25c-a31e7c8fbd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3410</TotalTime>
  <Words>170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projeto: Marca:</dc:title>
  <dc:creator>Daniella Brilha</dc:creator>
  <cp:lastModifiedBy>Diego Rodrigues</cp:lastModifiedBy>
  <cp:revision>101</cp:revision>
  <dcterms:created xsi:type="dcterms:W3CDTF">2017-05-16T13:48:58Z</dcterms:created>
  <dcterms:modified xsi:type="dcterms:W3CDTF">2025-08-19T11:30:20Z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0x010100BD7082707477C443ABE2979937260C9C</vt:lpwstr>
  </property>
  <property fmtid="{D5CDD505-2E9C-101B-9397-08002B2CF9AE}" pid="3" name="Order">
    <vt:r8>54000</vt:r8>
  </property>
  <property fmtid="{D5CDD505-2E9C-101B-9397-08002B2CF9AE}" pid="4" name="MediaServiceImageTags">
    <vt:lpwstr/>
  </property>
</Properties>
</file>